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4"/>
  </p:notesMasterIdLst>
  <p:handoutMasterIdLst>
    <p:handoutMasterId r:id="rId15"/>
  </p:handoutMasterIdLst>
  <p:sldIdLst>
    <p:sldId id="256" r:id="rId2"/>
    <p:sldId id="257" r:id="rId3"/>
    <p:sldId id="267" r:id="rId4"/>
    <p:sldId id="266" r:id="rId5"/>
    <p:sldId id="268" r:id="rId6"/>
    <p:sldId id="270" r:id="rId7"/>
    <p:sldId id="271" r:id="rId8"/>
    <p:sldId id="272" r:id="rId9"/>
    <p:sldId id="273" r:id="rId10"/>
    <p:sldId id="274" r:id="rId11"/>
    <p:sldId id="275" r:id="rId12"/>
    <p:sldId id="276" r:id="rId13"/>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88">
          <p15:clr>
            <a:srgbClr val="A4A3A4"/>
          </p15:clr>
        </p15:guide>
        <p15:guide id="3" orient="horz" pos="432">
          <p15:clr>
            <a:srgbClr val="A4A3A4"/>
          </p15:clr>
        </p15:guide>
        <p15:guide id="4" orient="horz" pos="3072">
          <p15:clr>
            <a:srgbClr val="A4A3A4"/>
          </p15:clr>
        </p15:guide>
        <p15:guide id="5" orient="horz" pos="3408">
          <p15:clr>
            <a:srgbClr val="A4A3A4"/>
          </p15:clr>
        </p15:guide>
        <p15:guide id="6" pos="3839">
          <p15:clr>
            <a:srgbClr val="A4A3A4"/>
          </p15:clr>
        </p15:guide>
        <p15:guide id="7" pos="383">
          <p15:clr>
            <a:srgbClr val="A4A3A4"/>
          </p15:clr>
        </p15:guide>
        <p15:guide id="8" pos="7295">
          <p15:clr>
            <a:srgbClr val="A4A3A4"/>
          </p15:clr>
        </p15:guide>
        <p15:guide id="9" pos="815">
          <p15:clr>
            <a:srgbClr val="A4A3A4"/>
          </p15:clr>
        </p15:guide>
        <p15:guide id="10" pos="2879">
          <p15:clr>
            <a:srgbClr val="A4A3A4"/>
          </p15:clr>
        </p15:guide>
        <p15:guide id="11" pos="307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29" autoAdjust="0"/>
    <p:restoredTop sz="94660"/>
  </p:normalViewPr>
  <p:slideViewPr>
    <p:cSldViewPr>
      <p:cViewPr varScale="1">
        <p:scale>
          <a:sx n="73" d="100"/>
          <a:sy n="73" d="100"/>
        </p:scale>
        <p:origin x="60" y="128"/>
      </p:cViewPr>
      <p:guideLst>
        <p:guide orient="horz" pos="2160"/>
        <p:guide orient="horz" pos="3888"/>
        <p:guide orient="horz" pos="432"/>
        <p:guide orient="horz" pos="3072"/>
        <p:guide orient="horz" pos="3408"/>
        <p:guide pos="3839"/>
        <p:guide pos="383"/>
        <p:guide pos="7295"/>
        <p:guide pos="815"/>
        <p:guide pos="2879"/>
        <p:guide pos="3071"/>
      </p:guideLst>
    </p:cSldViewPr>
  </p:slideViewPr>
  <p:notesTextViewPr>
    <p:cViewPr>
      <p:scale>
        <a:sx n="1" d="1"/>
        <a:sy n="1" d="1"/>
      </p:scale>
      <p:origin x="0" y="0"/>
    </p:cViewPr>
  </p:notesTextViewPr>
  <p:notesViewPr>
    <p:cSldViewPr showGuides="1">
      <p:cViewPr varScale="1">
        <p:scale>
          <a:sx n="87" d="100"/>
          <a:sy n="87" d="100"/>
        </p:scale>
        <p:origin x="384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8CEC3D-96F7-401F-9673-3EE7F75C9C5B}" type="datetimeFigureOut">
              <a:rPr lang="en-US"/>
              <a:t>4/15/2018</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8ED8CD-4E4C-49AC-BDC6-2963BA49E54F}" type="slidenum">
              <a:rPr/>
              <a:t>‹#›</a:t>
            </a:fld>
            <a:endParaRPr dirty="0"/>
          </a:p>
        </p:txBody>
      </p:sp>
    </p:spTree>
    <p:extLst>
      <p:ext uri="{BB962C8B-B14F-4D97-AF65-F5344CB8AC3E}">
        <p14:creationId xmlns:p14="http://schemas.microsoft.com/office/powerpoint/2010/main" val="343417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32BCF4-D26D-4DAF-9F57-FE1E61FE7935}" type="datetimeFigureOut">
              <a:rPr lang="en-US"/>
              <a:t>4/15/2018</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B91549-43BF-425A-AF25-75262019208C}" type="slidenum">
              <a:rPr/>
              <a:t>‹#›</a:t>
            </a:fld>
            <a:endParaRPr dirty="0"/>
          </a:p>
        </p:txBody>
      </p:sp>
    </p:spTree>
    <p:extLst>
      <p:ext uri="{BB962C8B-B14F-4D97-AF65-F5344CB8AC3E}">
        <p14:creationId xmlns:p14="http://schemas.microsoft.com/office/powerpoint/2010/main" val="4239286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B91549-43BF-425A-AF25-75262019208C}" type="slidenum">
              <a:rPr lang="en-US" smtClean="0"/>
              <a:t>1</a:t>
            </a:fld>
            <a:endParaRPr lang="en-US" dirty="0"/>
          </a:p>
        </p:txBody>
      </p:sp>
    </p:spTree>
    <p:extLst>
      <p:ext uri="{BB962C8B-B14F-4D97-AF65-F5344CB8AC3E}">
        <p14:creationId xmlns:p14="http://schemas.microsoft.com/office/powerpoint/2010/main" val="353178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10</a:t>
            </a:fld>
            <a:endParaRPr lang="en-US" dirty="0"/>
          </a:p>
        </p:txBody>
      </p:sp>
    </p:spTree>
    <p:extLst>
      <p:ext uri="{BB962C8B-B14F-4D97-AF65-F5344CB8AC3E}">
        <p14:creationId xmlns:p14="http://schemas.microsoft.com/office/powerpoint/2010/main" val="2426283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11</a:t>
            </a:fld>
            <a:endParaRPr lang="en-US" dirty="0"/>
          </a:p>
        </p:txBody>
      </p:sp>
    </p:spTree>
    <p:extLst>
      <p:ext uri="{BB962C8B-B14F-4D97-AF65-F5344CB8AC3E}">
        <p14:creationId xmlns:p14="http://schemas.microsoft.com/office/powerpoint/2010/main" val="3996525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12</a:t>
            </a:fld>
            <a:endParaRPr lang="en-US" dirty="0"/>
          </a:p>
        </p:txBody>
      </p:sp>
    </p:spTree>
    <p:extLst>
      <p:ext uri="{BB962C8B-B14F-4D97-AF65-F5344CB8AC3E}">
        <p14:creationId xmlns:p14="http://schemas.microsoft.com/office/powerpoint/2010/main" val="1315742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2</a:t>
            </a:fld>
            <a:endParaRPr lang="en-US" dirty="0"/>
          </a:p>
        </p:txBody>
      </p:sp>
    </p:spTree>
    <p:extLst>
      <p:ext uri="{BB962C8B-B14F-4D97-AF65-F5344CB8AC3E}">
        <p14:creationId xmlns:p14="http://schemas.microsoft.com/office/powerpoint/2010/main" val="1131171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3</a:t>
            </a:fld>
            <a:endParaRPr lang="en-US" dirty="0"/>
          </a:p>
        </p:txBody>
      </p:sp>
    </p:spTree>
    <p:extLst>
      <p:ext uri="{BB962C8B-B14F-4D97-AF65-F5344CB8AC3E}">
        <p14:creationId xmlns:p14="http://schemas.microsoft.com/office/powerpoint/2010/main" val="291466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4</a:t>
            </a:fld>
            <a:endParaRPr lang="en-US" dirty="0"/>
          </a:p>
        </p:txBody>
      </p:sp>
    </p:spTree>
    <p:extLst>
      <p:ext uri="{BB962C8B-B14F-4D97-AF65-F5344CB8AC3E}">
        <p14:creationId xmlns:p14="http://schemas.microsoft.com/office/powerpoint/2010/main" val="4257524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5</a:t>
            </a:fld>
            <a:endParaRPr lang="en-US" dirty="0"/>
          </a:p>
        </p:txBody>
      </p:sp>
    </p:spTree>
    <p:extLst>
      <p:ext uri="{BB962C8B-B14F-4D97-AF65-F5344CB8AC3E}">
        <p14:creationId xmlns:p14="http://schemas.microsoft.com/office/powerpoint/2010/main" val="2831347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6</a:t>
            </a:fld>
            <a:endParaRPr lang="en-US" dirty="0"/>
          </a:p>
        </p:txBody>
      </p:sp>
    </p:spTree>
    <p:extLst>
      <p:ext uri="{BB962C8B-B14F-4D97-AF65-F5344CB8AC3E}">
        <p14:creationId xmlns:p14="http://schemas.microsoft.com/office/powerpoint/2010/main" val="1305785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7</a:t>
            </a:fld>
            <a:endParaRPr lang="en-US" dirty="0"/>
          </a:p>
        </p:txBody>
      </p:sp>
    </p:spTree>
    <p:extLst>
      <p:ext uri="{BB962C8B-B14F-4D97-AF65-F5344CB8AC3E}">
        <p14:creationId xmlns:p14="http://schemas.microsoft.com/office/powerpoint/2010/main" val="2420275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8</a:t>
            </a:fld>
            <a:endParaRPr lang="en-US" dirty="0"/>
          </a:p>
        </p:txBody>
      </p:sp>
    </p:spTree>
    <p:extLst>
      <p:ext uri="{BB962C8B-B14F-4D97-AF65-F5344CB8AC3E}">
        <p14:creationId xmlns:p14="http://schemas.microsoft.com/office/powerpoint/2010/main" val="3834213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9</a:t>
            </a:fld>
            <a:endParaRPr lang="en-US" dirty="0"/>
          </a:p>
        </p:txBody>
      </p:sp>
    </p:spTree>
    <p:extLst>
      <p:ext uri="{BB962C8B-B14F-4D97-AF65-F5344CB8AC3E}">
        <p14:creationId xmlns:p14="http://schemas.microsoft.com/office/powerpoint/2010/main" val="2432119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D2365B-5397-4552-89D2-3C31D6B894C4}" type="datetime1">
              <a:rPr lang="en-US" smtClean="0"/>
              <a:t>4/15/2018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3F31473-23EB-4724-8B59-FE6D21D89FA4}" type="slidenum">
              <a:rPr lang="en-US" smtClean="0"/>
              <a:pPr/>
              <a:t>‹#›</a:t>
            </a:fld>
            <a:endParaRPr lang="en-US" dirty="0"/>
          </a:p>
        </p:txBody>
      </p:sp>
    </p:spTree>
    <p:extLst>
      <p:ext uri="{BB962C8B-B14F-4D97-AF65-F5344CB8AC3E}">
        <p14:creationId xmlns:p14="http://schemas.microsoft.com/office/powerpoint/2010/main" val="80118525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8D474-84CF-40A5-B032-DFFDE135438A}" type="datetime1">
              <a:rPr lang="en-US" smtClean="0"/>
              <a:t>4/15/2018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417397973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67C6EF-6B90-465F-AC36-47BDECADBD65}" type="datetime1">
              <a:rPr lang="en-US" smtClean="0"/>
              <a:t>4/15/2018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417467884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7" name="Content Placeholder 2"/>
          <p:cNvSpPr>
            <a:spLocks noGrp="1"/>
          </p:cNvSpPr>
          <p:nvPr>
            <p:ph idx="13" hasCustomPrompt="1"/>
          </p:nvPr>
        </p:nvSpPr>
        <p:spPr>
          <a:xfrm>
            <a:off x="1293812" y="685801"/>
            <a:ext cx="10287000" cy="4190999"/>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D1E4A86-2703-4937-ABF7-D8FBDB5C3D3E}" type="datetime1">
              <a:rPr lang="en-US" smtClean="0"/>
              <a:t>4/15/2018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424241062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E4A86-2703-4937-ABF7-D8FBDB5C3D3E}" type="datetime1">
              <a:rPr lang="en-US" smtClean="0"/>
              <a:t>4/15/2018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355343907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02F23-BD92-4B7B-9DFF-42EEC8F21ED4}" type="datetime1">
              <a:rPr lang="en-US" smtClean="0"/>
              <a:t>4/15/2018</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3F31473-23EB-4724-8B59-FE6D21D89FA4}" type="slidenum">
              <a:rPr lang="en-US" smtClean="0"/>
              <a:pPr/>
              <a:t>‹#›</a:t>
            </a:fld>
            <a:endParaRPr lang="en-US" dirty="0"/>
          </a:p>
        </p:txBody>
      </p:sp>
    </p:spTree>
    <p:extLst>
      <p:ext uri="{BB962C8B-B14F-4D97-AF65-F5344CB8AC3E}">
        <p14:creationId xmlns:p14="http://schemas.microsoft.com/office/powerpoint/2010/main" val="264329755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14B7EA-8738-442B-ADC7-3A7E6F5C49CD}" type="datetime1">
              <a:rPr lang="en-US" smtClean="0"/>
              <a:t>4/15/2018</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239944285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E5692D-78A6-499F-901A-E660774CC8EE}" type="datetime1">
              <a:rPr lang="en-US" smtClean="0"/>
              <a:t>4/15/2018</a:t>
            </a:fld>
            <a:endParaRPr lang="en-US" dirty="0"/>
          </a:p>
        </p:txBody>
      </p:sp>
      <p:sp>
        <p:nvSpPr>
          <p:cNvPr id="8" name="Footer Placeholder 7"/>
          <p:cNvSpPr>
            <a:spLocks noGrp="1"/>
          </p:cNvSpPr>
          <p:nvPr>
            <p:ph type="ftr" sz="quarter" idx="11"/>
          </p:nvPr>
        </p:nvSpPr>
        <p:spPr/>
        <p:txBody>
          <a:bodyPr/>
          <a:lstStyle/>
          <a:p>
            <a:r>
              <a:rPr lang="en-US" smtClean="0"/>
              <a:t>Add a footer</a:t>
            </a:r>
            <a:endParaRPr lang="en-US" dirty="0"/>
          </a:p>
        </p:txBody>
      </p:sp>
      <p:sp>
        <p:nvSpPr>
          <p:cNvPr id="9" name="Slide Number Placeholder 8"/>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59479526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76F355-F21B-43C0-ABBD-B5AEBBE279A6}" type="datetime1">
              <a:rPr lang="en-US" smtClean="0"/>
              <a:t>4/15/2018</a:t>
            </a:fld>
            <a:endParaRPr lang="en-US" dirty="0"/>
          </a:p>
        </p:txBody>
      </p:sp>
      <p:sp>
        <p:nvSpPr>
          <p:cNvPr id="4" name="Footer Placeholder 3"/>
          <p:cNvSpPr>
            <a:spLocks noGrp="1"/>
          </p:cNvSpPr>
          <p:nvPr>
            <p:ph type="ftr" sz="quarter" idx="11"/>
          </p:nvPr>
        </p:nvSpPr>
        <p:spPr/>
        <p:txBody>
          <a:bodyPr/>
          <a:lstStyle/>
          <a:p>
            <a:r>
              <a:rPr lang="en-US" smtClean="0"/>
              <a:t>Add a footer</a:t>
            </a:r>
            <a:endParaRPr lang="en-US" dirty="0"/>
          </a:p>
        </p:txBody>
      </p:sp>
      <p:sp>
        <p:nvSpPr>
          <p:cNvPr id="5" name="Slide Number Placeholder 4"/>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222331458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AB95E7-F437-40FB-91EE-0B08B57CB523}" type="datetime1">
              <a:rPr lang="en-US" smtClean="0"/>
              <a:t>4/15/2018</a:t>
            </a:fld>
            <a:endParaRPr lang="en-US" dirty="0"/>
          </a:p>
        </p:txBody>
      </p:sp>
      <p:sp>
        <p:nvSpPr>
          <p:cNvPr id="3" name="Footer Placeholder 2"/>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144529880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709EEF-87D9-4049-9A5D-A2B5E4C83A85}" type="datetime1">
              <a:rPr lang="en-US" smtClean="0"/>
              <a:t>4/15/2018</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163682784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a:p>
        </p:txBody>
      </p:sp>
      <p:sp>
        <p:nvSpPr>
          <p:cNvPr id="3" name="Picture Placeholder 2"/>
          <p:cNvSpPr>
            <a:spLocks noGrp="1"/>
          </p:cNvSpPr>
          <p:nvPr>
            <p:ph type="pic" idx="1"/>
          </p:nvPr>
        </p:nvSpPr>
        <p:spPr>
          <a:xfrm>
            <a:off x="5181838" y="987426"/>
            <a:ext cx="6170593" cy="4873625"/>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endParaRPr lang="en-US"/>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EBD992-82F2-4752-BCD7-4BDCCFA26099}" type="datetime1">
              <a:rPr lang="en-US" smtClean="0"/>
              <a:t>4/15/2018</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295128916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0C4DA-EDE6-465C-B91D-0B6D7078AFBA}" type="datetime1">
              <a:rPr lang="en-US" smtClean="0"/>
              <a:pPr/>
              <a:t>4/15/2018</a:t>
            </a:fld>
            <a:endParaRPr lang="en-US" dirty="0"/>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Add a footer</a:t>
            </a:r>
            <a:endParaRPr lang="en-US" dirty="0"/>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F31473-23EB-4724-8B59-FE6D21D89FA4}" type="slidenum">
              <a:rPr lang="en-US" smtClean="0"/>
              <a:pPr/>
              <a:t>‹#›</a:t>
            </a:fld>
            <a:endParaRPr lang="en-US" dirty="0"/>
          </a:p>
        </p:txBody>
      </p:sp>
    </p:spTree>
    <p:extLst>
      <p:ext uri="{BB962C8B-B14F-4D97-AF65-F5344CB8AC3E}">
        <p14:creationId xmlns:p14="http://schemas.microsoft.com/office/powerpoint/2010/main" val="390623568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662" r:id="rId12"/>
  </p:sldLayoutIdLst>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hf sldNum="0"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4612" y="762000"/>
            <a:ext cx="4038599" cy="2362200"/>
          </a:xfrm>
        </p:spPr>
        <p:txBody>
          <a:bodyPr>
            <a:normAutofit/>
          </a:bodyPr>
          <a:lstStyle/>
          <a:p>
            <a:pPr algn="ctr"/>
            <a:r>
              <a:rPr lang="en-US" sz="4000" dirty="0" smtClean="0">
                <a:latin typeface="Calibri Light" panose="020F0302020204030204" pitchFamily="34" charset="0"/>
                <a:cs typeface="Calibri Light" panose="020F0302020204030204" pitchFamily="34" charset="0"/>
              </a:rPr>
              <a:t>Islamic Finance Education Strategy</a:t>
            </a:r>
            <a:endParaRPr lang="en-US" sz="4000" dirty="0">
              <a:latin typeface="Calibri Light" panose="020F0302020204030204" pitchFamily="34" charset="0"/>
              <a:cs typeface="Calibri Light" panose="020F0302020204030204" pitchFamily="34" charset="0"/>
            </a:endParaRPr>
          </a:p>
        </p:txBody>
      </p:sp>
      <p:sp>
        <p:nvSpPr>
          <p:cNvPr id="3" name="Subtitle 2"/>
          <p:cNvSpPr>
            <a:spLocks noGrp="1"/>
          </p:cNvSpPr>
          <p:nvPr>
            <p:ph type="subTitle" idx="1"/>
          </p:nvPr>
        </p:nvSpPr>
        <p:spPr/>
        <p:txBody>
          <a:bodyPr/>
          <a:lstStyle/>
          <a:p>
            <a:pPr algn="ctr"/>
            <a:r>
              <a:rPr lang="en-US" dirty="0" smtClean="0">
                <a:latin typeface="Calibri Light" panose="020F0302020204030204" pitchFamily="34" charset="0"/>
                <a:cs typeface="Calibri Light" panose="020F0302020204030204" pitchFamily="34" charset="0"/>
              </a:rPr>
              <a:t>By Mohammad Waseem</a:t>
            </a:r>
          </a:p>
          <a:p>
            <a:pPr algn="ctr"/>
            <a:r>
              <a:rPr lang="en-US" dirty="0" smtClean="0">
                <a:latin typeface="Calibri Light" panose="020F0302020204030204" pitchFamily="34" charset="0"/>
                <a:cs typeface="Calibri Light" panose="020F0302020204030204" pitchFamily="34" charset="0"/>
              </a:rPr>
              <a:t>Greenville Consulting</a:t>
            </a:r>
          </a:p>
          <a:p>
            <a:pPr algn="ctr"/>
            <a:endParaRPr lang="en-US" dirty="0">
              <a:latin typeface="Calibri Light" panose="020F0302020204030204" pitchFamily="34" charset="0"/>
              <a:cs typeface="Calibri Light" panose="020F030202020403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8716" y="4607052"/>
            <a:ext cx="1231392" cy="1301496"/>
          </a:xfrm>
          <a:prstGeom prst="rect">
            <a:avLst/>
          </a:prstGeom>
        </p:spPr>
      </p:pic>
    </p:spTree>
    <p:extLst>
      <p:ext uri="{BB962C8B-B14F-4D97-AF65-F5344CB8AC3E}">
        <p14:creationId xmlns:p14="http://schemas.microsoft.com/office/powerpoint/2010/main" val="34408012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Educational Strategy?</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normAutofit fontScale="85000" lnSpcReduction="20000"/>
          </a:bodyPr>
          <a:lstStyle/>
          <a:p>
            <a:r>
              <a:rPr lang="en-US" dirty="0" smtClean="0"/>
              <a:t>Islamic Financial </a:t>
            </a:r>
            <a:r>
              <a:rPr lang="en-US" dirty="0"/>
              <a:t>education in schools should be part of a </a:t>
            </a:r>
            <a:r>
              <a:rPr lang="en-US" dirty="0" smtClean="0"/>
              <a:t>coordinated strategy</a:t>
            </a:r>
            <a:r>
              <a:rPr lang="en-US" dirty="0"/>
              <a:t>. The strategy should have a visible leader or </a:t>
            </a:r>
            <a:r>
              <a:rPr lang="en-US" dirty="0" smtClean="0"/>
              <a:t>coordinating </a:t>
            </a:r>
            <a:r>
              <a:rPr lang="en-US" dirty="0"/>
              <a:t>body to ensure relevance and long term sustainability. </a:t>
            </a:r>
            <a:endParaRPr lang="en-US" dirty="0" smtClean="0"/>
          </a:p>
          <a:p>
            <a:r>
              <a:rPr lang="en-US" dirty="0" smtClean="0"/>
              <a:t>The </a:t>
            </a:r>
            <a:r>
              <a:rPr lang="en-US" dirty="0"/>
              <a:t>education system and profession should be involved in the development of the strategy. </a:t>
            </a:r>
            <a:endParaRPr lang="en-US" dirty="0" smtClean="0"/>
          </a:p>
          <a:p>
            <a:r>
              <a:rPr lang="en-US" dirty="0" smtClean="0"/>
              <a:t>There </a:t>
            </a:r>
            <a:r>
              <a:rPr lang="en-US" dirty="0"/>
              <a:t>should be a learning framework which sets out goals, learning outcomes, content, pedagogical approaches, resources and evaluation </a:t>
            </a:r>
            <a:r>
              <a:rPr lang="en-US" dirty="0" smtClean="0"/>
              <a:t>plans just like our degree and training programs. </a:t>
            </a:r>
          </a:p>
          <a:p>
            <a:r>
              <a:rPr lang="en-US" dirty="0" smtClean="0"/>
              <a:t>The </a:t>
            </a:r>
            <a:r>
              <a:rPr lang="en-US" dirty="0"/>
              <a:t>content should cover knowledge, skills, attitudes and values. </a:t>
            </a:r>
            <a:endParaRPr lang="en-US" dirty="0" smtClean="0"/>
          </a:p>
          <a:p>
            <a:r>
              <a:rPr lang="en-US" dirty="0" smtClean="0"/>
              <a:t>The </a:t>
            </a:r>
            <a:r>
              <a:rPr lang="en-US" dirty="0"/>
              <a:t>framework can be national, regional or </a:t>
            </a:r>
            <a:r>
              <a:rPr lang="en-US" dirty="0" smtClean="0"/>
              <a:t>local but should have the agreed upon basics. </a:t>
            </a:r>
          </a:p>
          <a:p>
            <a:r>
              <a:rPr lang="en-US" dirty="0" smtClean="0"/>
              <a:t>Financial </a:t>
            </a:r>
            <a:r>
              <a:rPr lang="en-US" dirty="0"/>
              <a:t>education should start as early as possible, ideally from the beginning of formal schooling, and carry on until the end of the students’ time at school. </a:t>
            </a:r>
          </a:p>
        </p:txBody>
      </p:sp>
    </p:spTree>
    <p:extLst>
      <p:ext uri="{BB962C8B-B14F-4D97-AF65-F5344CB8AC3E}">
        <p14:creationId xmlns:p14="http://schemas.microsoft.com/office/powerpoint/2010/main" val="418971087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Continued</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normAutofit fontScale="85000" lnSpcReduction="10000"/>
          </a:bodyPr>
          <a:lstStyle/>
          <a:p>
            <a:r>
              <a:rPr lang="en-US" dirty="0" smtClean="0"/>
              <a:t>Islamic Financial </a:t>
            </a:r>
            <a:r>
              <a:rPr lang="en-US" dirty="0"/>
              <a:t>education should ideally be a core part of the school curriculum. It can be, but need not be, taught as a ‘stand-alone’ subject; integration into other subjects like mathematics, </a:t>
            </a:r>
            <a:r>
              <a:rPr lang="en-US" dirty="0" smtClean="0"/>
              <a:t>economics or social </a:t>
            </a:r>
            <a:r>
              <a:rPr lang="en-US" dirty="0"/>
              <a:t>science </a:t>
            </a:r>
            <a:r>
              <a:rPr lang="en-US" dirty="0" smtClean="0"/>
              <a:t>can </a:t>
            </a:r>
            <a:r>
              <a:rPr lang="en-US" dirty="0"/>
              <a:t>also be effective. </a:t>
            </a:r>
            <a:endParaRPr lang="en-US" dirty="0" smtClean="0"/>
          </a:p>
          <a:p>
            <a:r>
              <a:rPr lang="en-US" dirty="0" smtClean="0"/>
              <a:t>Islamic Financial </a:t>
            </a:r>
            <a:r>
              <a:rPr lang="en-US" dirty="0"/>
              <a:t>education </a:t>
            </a:r>
            <a:r>
              <a:rPr lang="en-US" dirty="0" smtClean="0"/>
              <a:t>should be integrated with regular finance lessons in schools.</a:t>
            </a:r>
            <a:endParaRPr lang="en-US" dirty="0"/>
          </a:p>
          <a:p>
            <a:r>
              <a:rPr lang="en-US" dirty="0"/>
              <a:t>Teachers should be adequately trained and resourced, made aware of the importance of financial literacy and relevant pedagogical methods, and they should receive continuous support and training to teach financial literacy. </a:t>
            </a:r>
          </a:p>
          <a:p>
            <a:r>
              <a:rPr lang="en-US" dirty="0"/>
              <a:t>There should be easily accessible, objective, high-quality and effective learning tools and pedagogical resources available to schools and teachers that are appropriate to the level of study. </a:t>
            </a:r>
          </a:p>
          <a:p>
            <a:r>
              <a:rPr lang="en-US" dirty="0"/>
              <a:t>Students’ progress should be assessed and their achievements </a:t>
            </a:r>
            <a:r>
              <a:rPr lang="en-US" dirty="0" err="1"/>
              <a:t>recognised</a:t>
            </a:r>
            <a:r>
              <a:rPr lang="en-US" dirty="0"/>
              <a:t>. </a:t>
            </a:r>
            <a:endParaRPr lang="en-US" dirty="0" smtClean="0"/>
          </a:p>
          <a:p>
            <a:endParaRPr lang="en-US" dirty="0" smtClean="0"/>
          </a:p>
        </p:txBody>
      </p:sp>
    </p:spTree>
    <p:extLst>
      <p:ext uri="{BB962C8B-B14F-4D97-AF65-F5344CB8AC3E}">
        <p14:creationId xmlns:p14="http://schemas.microsoft.com/office/powerpoint/2010/main" val="263852548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The Start</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normAutofit/>
          </a:bodyPr>
          <a:lstStyle/>
          <a:p>
            <a:pPr marL="0" indent="0">
              <a:buNone/>
            </a:pPr>
            <a:r>
              <a:rPr lang="en-US" dirty="0" smtClean="0"/>
              <a:t>One </a:t>
            </a:r>
            <a:r>
              <a:rPr lang="en-US" dirty="0"/>
              <a:t>of the reasons the rich get richer, the poor get poorer and the middle class struggles in debt is because the subject of money is taught at home, not at school.” Robert </a:t>
            </a:r>
            <a:r>
              <a:rPr lang="en-US" dirty="0" err="1"/>
              <a:t>Kiyosaki</a:t>
            </a:r>
            <a:r>
              <a:rPr lang="en-US" dirty="0"/>
              <a:t>, Educational </a:t>
            </a:r>
            <a:r>
              <a:rPr lang="en-US" dirty="0" smtClean="0"/>
              <a:t>Entrepreneur.</a:t>
            </a:r>
            <a:endParaRPr lang="en-US" dirty="0"/>
          </a:p>
          <a:p>
            <a:endParaRPr lang="en-US" dirty="0" smtClean="0"/>
          </a:p>
        </p:txBody>
      </p:sp>
    </p:spTree>
    <p:extLst>
      <p:ext uri="{BB962C8B-B14F-4D97-AF65-F5344CB8AC3E}">
        <p14:creationId xmlns:p14="http://schemas.microsoft.com/office/powerpoint/2010/main" val="361102962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Where we are?</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normAutofit/>
          </a:bodyPr>
          <a:lstStyle/>
          <a:p>
            <a:r>
              <a:rPr lang="en-US" dirty="0" smtClean="0"/>
              <a:t>We are witnessing strong growth in the Islamic Finance arena with market share increasing every year.</a:t>
            </a:r>
          </a:p>
          <a:p>
            <a:r>
              <a:rPr lang="en-US" dirty="0" smtClean="0"/>
              <a:t>We are at cross </a:t>
            </a:r>
            <a:r>
              <a:rPr lang="en-US" dirty="0"/>
              <a:t>roads </a:t>
            </a:r>
            <a:r>
              <a:rPr lang="en-US" dirty="0" smtClean="0"/>
              <a:t>as Islamic </a:t>
            </a:r>
            <a:r>
              <a:rPr lang="en-US" dirty="0"/>
              <a:t>finance is increasingly </a:t>
            </a:r>
            <a:r>
              <a:rPr lang="en-US" dirty="0" smtClean="0"/>
              <a:t>recognized </a:t>
            </a:r>
            <a:r>
              <a:rPr lang="en-US" dirty="0"/>
              <a:t>for its value propositions </a:t>
            </a:r>
            <a:r>
              <a:rPr lang="en-US" dirty="0" smtClean="0"/>
              <a:t>globally.</a:t>
            </a:r>
          </a:p>
          <a:p>
            <a:r>
              <a:rPr lang="en-US" dirty="0" smtClean="0"/>
              <a:t>More Universities are now offering Islamic Finance degrees and programs.</a:t>
            </a:r>
          </a:p>
          <a:p>
            <a:r>
              <a:rPr lang="en-US" dirty="0" smtClean="0"/>
              <a:t>More specialized </a:t>
            </a:r>
            <a:r>
              <a:rPr lang="en-US" dirty="0"/>
              <a:t>Trainings and Workshops </a:t>
            </a:r>
            <a:r>
              <a:rPr lang="en-US" dirty="0" smtClean="0"/>
              <a:t>are at offer.</a:t>
            </a:r>
            <a:endParaRPr lang="en-US" dirty="0"/>
          </a:p>
          <a:p>
            <a:r>
              <a:rPr lang="en-US" dirty="0" smtClean="0"/>
              <a:t>Distance </a:t>
            </a:r>
            <a:r>
              <a:rPr lang="en-US" dirty="0"/>
              <a:t>Learning Programs </a:t>
            </a:r>
            <a:r>
              <a:rPr lang="en-US" dirty="0" smtClean="0"/>
              <a:t>,Publications</a:t>
            </a:r>
            <a:r>
              <a:rPr lang="en-US" dirty="0"/>
              <a:t>, Webinars &amp; other </a:t>
            </a:r>
            <a:r>
              <a:rPr lang="en-US" dirty="0" smtClean="0"/>
              <a:t>Media are slowly but surely creating an opportunity for learners. </a:t>
            </a:r>
            <a:endParaRPr lang="en-US" dirty="0"/>
          </a:p>
          <a:p>
            <a:pPr marL="0" indent="0">
              <a:buNone/>
            </a:pPr>
            <a:endParaRPr lang="en-US" dirty="0"/>
          </a:p>
        </p:txBody>
      </p:sp>
    </p:spTree>
    <p:extLst>
      <p:ext uri="{BB962C8B-B14F-4D97-AF65-F5344CB8AC3E}">
        <p14:creationId xmlns:p14="http://schemas.microsoft.com/office/powerpoint/2010/main" val="37934885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Where </a:t>
            </a:r>
            <a:r>
              <a:rPr lang="en-US" dirty="0" smtClean="0">
                <a:latin typeface="Calibri Light" panose="020F0302020204030204" pitchFamily="34" charset="0"/>
                <a:cs typeface="Calibri Light" panose="020F0302020204030204" pitchFamily="34" charset="0"/>
              </a:rPr>
              <a:t>are we </a:t>
            </a:r>
            <a:r>
              <a:rPr lang="en-US" dirty="0" smtClean="0">
                <a:latin typeface="Calibri Light" panose="020F0302020204030204" pitchFamily="34" charset="0"/>
                <a:cs typeface="Calibri Light" panose="020F0302020204030204" pitchFamily="34" charset="0"/>
              </a:rPr>
              <a:t>going?</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lstStyle/>
          <a:p>
            <a:r>
              <a:rPr lang="en-US" dirty="0" smtClean="0"/>
              <a:t>A 4 trillion Dollar Industry by 2020.</a:t>
            </a:r>
          </a:p>
          <a:p>
            <a:r>
              <a:rPr lang="en-US" dirty="0" smtClean="0"/>
              <a:t>A Muslim population of 2.2 Billion plus in 2030.</a:t>
            </a:r>
          </a:p>
          <a:p>
            <a:r>
              <a:rPr lang="en-US" dirty="0" smtClean="0"/>
              <a:t>Can we sustain the growth of our offerings?</a:t>
            </a:r>
          </a:p>
          <a:p>
            <a:r>
              <a:rPr lang="en-US" dirty="0" smtClean="0"/>
              <a:t>Can we manage the quality of our product?</a:t>
            </a:r>
          </a:p>
          <a:p>
            <a:r>
              <a:rPr lang="en-US" dirty="0" smtClean="0"/>
              <a:t>Do we have the workforce to handle the development?</a:t>
            </a:r>
            <a:endParaRPr lang="en-US" dirty="0" smtClean="0"/>
          </a:p>
          <a:p>
            <a:r>
              <a:rPr lang="en-US" dirty="0" smtClean="0"/>
              <a:t>Is there a plan in place?</a:t>
            </a:r>
            <a:endParaRPr lang="en-US" dirty="0" smtClean="0"/>
          </a:p>
          <a:p>
            <a:endParaRPr lang="en-US" dirty="0"/>
          </a:p>
        </p:txBody>
      </p:sp>
    </p:spTree>
    <p:extLst>
      <p:ext uri="{BB962C8B-B14F-4D97-AF65-F5344CB8AC3E}">
        <p14:creationId xmlns:p14="http://schemas.microsoft.com/office/powerpoint/2010/main" val="47171531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What </a:t>
            </a:r>
            <a:r>
              <a:rPr lang="en-US" dirty="0" smtClean="0">
                <a:latin typeface="Calibri Light" panose="020F0302020204030204" pitchFamily="34" charset="0"/>
                <a:cs typeface="Calibri Light" panose="020F0302020204030204" pitchFamily="34" charset="0"/>
              </a:rPr>
              <a:t>are the goals</a:t>
            </a:r>
            <a:r>
              <a:rPr lang="en-US" dirty="0" smtClean="0">
                <a:latin typeface="Calibri Light" panose="020F0302020204030204" pitchFamily="34" charset="0"/>
                <a:cs typeface="Calibri Light" panose="020F0302020204030204" pitchFamily="34" charset="0"/>
              </a:rPr>
              <a:t>?</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lstStyle/>
          <a:p>
            <a:r>
              <a:rPr lang="en-US" dirty="0" smtClean="0"/>
              <a:t>Islamic Finance to be the leader of the global finance offerings.</a:t>
            </a:r>
          </a:p>
          <a:p>
            <a:r>
              <a:rPr lang="en-US" dirty="0" smtClean="0"/>
              <a:t>Alleviating people out of Poverty.</a:t>
            </a:r>
            <a:endParaRPr lang="en-US" dirty="0" smtClean="0"/>
          </a:p>
          <a:p>
            <a:r>
              <a:rPr lang="en-US" dirty="0" smtClean="0"/>
              <a:t>Can we write down the goals as you see it?</a:t>
            </a:r>
          </a:p>
          <a:p>
            <a:r>
              <a:rPr lang="en-US" dirty="0" smtClean="0"/>
              <a:t>…………………………………………………………………</a:t>
            </a:r>
            <a:endParaRPr lang="en-US" dirty="0"/>
          </a:p>
        </p:txBody>
      </p:sp>
    </p:spTree>
    <p:extLst>
      <p:ext uri="{BB962C8B-B14F-4D97-AF65-F5344CB8AC3E}">
        <p14:creationId xmlns:p14="http://schemas.microsoft.com/office/powerpoint/2010/main" val="330288860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What have we done so far?</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normAutofit/>
          </a:bodyPr>
          <a:lstStyle/>
          <a:p>
            <a:r>
              <a:rPr lang="en-US" dirty="0" smtClean="0"/>
              <a:t>Asia</a:t>
            </a:r>
          </a:p>
          <a:p>
            <a:r>
              <a:rPr lang="en-US" dirty="0" smtClean="0"/>
              <a:t>Europe</a:t>
            </a:r>
          </a:p>
          <a:p>
            <a:r>
              <a:rPr lang="en-US" dirty="0" smtClean="0"/>
              <a:t>Africa</a:t>
            </a:r>
          </a:p>
          <a:p>
            <a:r>
              <a:rPr lang="en-US" dirty="0" smtClean="0"/>
              <a:t>Middle East</a:t>
            </a:r>
          </a:p>
          <a:p>
            <a:r>
              <a:rPr lang="en-US" dirty="0" smtClean="0"/>
              <a:t>North America</a:t>
            </a:r>
          </a:p>
          <a:p>
            <a:r>
              <a:rPr lang="en-US" dirty="0" smtClean="0"/>
              <a:t>Other Countries</a:t>
            </a:r>
          </a:p>
          <a:p>
            <a:endParaRPr lang="en-US" dirty="0" smtClean="0"/>
          </a:p>
        </p:txBody>
      </p:sp>
    </p:spTree>
    <p:extLst>
      <p:ext uri="{BB962C8B-B14F-4D97-AF65-F5344CB8AC3E}">
        <p14:creationId xmlns:p14="http://schemas.microsoft.com/office/powerpoint/2010/main" val="357897996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What's the issue</a:t>
            </a:r>
            <a:r>
              <a:rPr lang="en-US" dirty="0" smtClean="0">
                <a:latin typeface="Calibri Light" panose="020F0302020204030204" pitchFamily="34" charset="0"/>
                <a:cs typeface="Calibri Light" panose="020F0302020204030204" pitchFamily="34" charset="0"/>
              </a:rPr>
              <a:t>?</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normAutofit/>
          </a:bodyPr>
          <a:lstStyle/>
          <a:p>
            <a:r>
              <a:rPr lang="en-US" dirty="0" smtClean="0"/>
              <a:t>Strategy</a:t>
            </a:r>
          </a:p>
          <a:p>
            <a:r>
              <a:rPr lang="en-US" dirty="0" smtClean="0"/>
              <a:t>Talent gap</a:t>
            </a:r>
          </a:p>
          <a:p>
            <a:r>
              <a:rPr lang="en-US" dirty="0" smtClean="0"/>
              <a:t>Product offerings</a:t>
            </a:r>
          </a:p>
          <a:p>
            <a:r>
              <a:rPr lang="en-US" dirty="0" smtClean="0"/>
              <a:t>Education Program offerings</a:t>
            </a:r>
          </a:p>
          <a:p>
            <a:r>
              <a:rPr lang="en-US" dirty="0" smtClean="0"/>
              <a:t>Quality control</a:t>
            </a:r>
          </a:p>
          <a:p>
            <a:r>
              <a:rPr lang="en-US" dirty="0" smtClean="0"/>
              <a:t>Awareness</a:t>
            </a:r>
          </a:p>
          <a:p>
            <a:r>
              <a:rPr lang="en-US" dirty="0" smtClean="0"/>
              <a:t>……………………………………………….</a:t>
            </a:r>
          </a:p>
          <a:p>
            <a:endParaRPr lang="en-US" dirty="0" smtClean="0"/>
          </a:p>
        </p:txBody>
      </p:sp>
    </p:spTree>
    <p:extLst>
      <p:ext uri="{BB962C8B-B14F-4D97-AF65-F5344CB8AC3E}">
        <p14:creationId xmlns:p14="http://schemas.microsoft.com/office/powerpoint/2010/main" val="181708850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How do we tackle the issue at hand?</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normAutofit/>
          </a:bodyPr>
          <a:lstStyle/>
          <a:p>
            <a:r>
              <a:rPr lang="en-US" dirty="0" smtClean="0"/>
              <a:t>Planning</a:t>
            </a:r>
          </a:p>
          <a:p>
            <a:r>
              <a:rPr lang="en-US" dirty="0" smtClean="0"/>
              <a:t>Planning </a:t>
            </a:r>
          </a:p>
          <a:p>
            <a:r>
              <a:rPr lang="en-US" dirty="0" smtClean="0"/>
              <a:t>Planning</a:t>
            </a:r>
          </a:p>
          <a:p>
            <a:r>
              <a:rPr lang="en-US" dirty="0" smtClean="0"/>
              <a:t>And then Implementation</a:t>
            </a:r>
          </a:p>
          <a:p>
            <a:r>
              <a:rPr lang="en-US" dirty="0" smtClean="0"/>
              <a:t>What's missing?</a:t>
            </a:r>
          </a:p>
          <a:p>
            <a:endParaRPr lang="en-US" dirty="0" smtClean="0"/>
          </a:p>
        </p:txBody>
      </p:sp>
    </p:spTree>
    <p:extLst>
      <p:ext uri="{BB962C8B-B14F-4D97-AF65-F5344CB8AC3E}">
        <p14:creationId xmlns:p14="http://schemas.microsoft.com/office/powerpoint/2010/main" val="71805141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Educate the people?</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normAutofit/>
          </a:bodyPr>
          <a:lstStyle/>
          <a:p>
            <a:r>
              <a:rPr lang="en-US" dirty="0" smtClean="0"/>
              <a:t>If we educate people we will have better planners and doers then us that will not only see through the implementation of our strategies but also plan improvements as we move through the growth of Islamic finance.</a:t>
            </a:r>
          </a:p>
          <a:p>
            <a:r>
              <a:rPr lang="en-US" dirty="0" smtClean="0"/>
              <a:t>Do majority of Muslims let alone the wider public aware of the Islamic finance and its benefits ?</a:t>
            </a:r>
          </a:p>
          <a:p>
            <a:r>
              <a:rPr lang="en-US" dirty="0" smtClean="0"/>
              <a:t>Do we teach Islamic Finance in Schools?</a:t>
            </a:r>
          </a:p>
          <a:p>
            <a:r>
              <a:rPr lang="en-US" dirty="0" smtClean="0"/>
              <a:t>Do we teach Islamic Finance at Home?</a:t>
            </a:r>
          </a:p>
          <a:p>
            <a:endParaRPr lang="en-US" dirty="0" smtClean="0"/>
          </a:p>
        </p:txBody>
      </p:sp>
    </p:spTree>
    <p:extLst>
      <p:ext uri="{BB962C8B-B14F-4D97-AF65-F5344CB8AC3E}">
        <p14:creationId xmlns:p14="http://schemas.microsoft.com/office/powerpoint/2010/main" val="400326812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228600"/>
            <a:ext cx="10971372" cy="1066800"/>
          </a:xfrm>
        </p:spPr>
        <p:txBody>
          <a:bodyPr/>
          <a:lstStyle/>
          <a:p>
            <a:r>
              <a:rPr lang="en-US" dirty="0" smtClean="0">
                <a:latin typeface="Calibri Light" panose="020F0302020204030204" pitchFamily="34" charset="0"/>
                <a:cs typeface="Calibri Light" panose="020F0302020204030204" pitchFamily="34" charset="0"/>
              </a:rPr>
              <a:t>Where do we start?</a:t>
            </a: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293812" y="1676400"/>
            <a:ext cx="10287000" cy="4495800"/>
          </a:xfrm>
        </p:spPr>
        <p:txBody>
          <a:bodyPr>
            <a:normAutofit/>
          </a:bodyPr>
          <a:lstStyle/>
          <a:p>
            <a:r>
              <a:rPr lang="en-US" dirty="0" smtClean="0"/>
              <a:t>If we educate people we will have better planners and doers then us that will not only see through the implementation of our strategies but plan improvements as we move through the next level of growth in Islamic finance.</a:t>
            </a:r>
          </a:p>
          <a:p>
            <a:r>
              <a:rPr lang="en-US" dirty="0"/>
              <a:t>Financial education </a:t>
            </a:r>
            <a:r>
              <a:rPr lang="en-US" dirty="0" smtClean="0"/>
              <a:t>should start </a:t>
            </a:r>
            <a:r>
              <a:rPr lang="en-US" dirty="0"/>
              <a:t>as early as possible and be taught in schools. </a:t>
            </a:r>
            <a:r>
              <a:rPr lang="en-US" dirty="0" smtClean="0"/>
              <a:t>We </a:t>
            </a:r>
            <a:r>
              <a:rPr lang="en-US" dirty="0"/>
              <a:t>should help schools train and encourage teachers and parents to provide </a:t>
            </a:r>
            <a:r>
              <a:rPr lang="en-US" dirty="0" smtClean="0"/>
              <a:t>Islamic financial </a:t>
            </a:r>
            <a:r>
              <a:rPr lang="en-US" dirty="0"/>
              <a:t>education for children and youth in order to equip the next generation with better knowledge and skills thus making them partners in the further development of the Islamic Finance Industry.</a:t>
            </a:r>
          </a:p>
          <a:p>
            <a:endParaRPr lang="en-US" dirty="0" smtClean="0"/>
          </a:p>
        </p:txBody>
      </p:sp>
    </p:spTree>
    <p:extLst>
      <p:ext uri="{BB962C8B-B14F-4D97-AF65-F5344CB8AC3E}">
        <p14:creationId xmlns:p14="http://schemas.microsoft.com/office/powerpoint/2010/main" val="276944033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3494BA"/>
      </a:accent6>
      <a:hlink>
        <a:srgbClr val="6B9F25"/>
      </a:hlink>
      <a:folHlink>
        <a:srgbClr val="9F6715"/>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3494BA"/>
      </a:accent6>
      <a:hlink>
        <a:srgbClr val="6B9F25"/>
      </a:hlink>
      <a:folHlink>
        <a:srgbClr val="9F6715"/>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1562</TotalTime>
  <Words>741</Words>
  <Application>Microsoft Office PowerPoint</Application>
  <PresentationFormat>Custom</PresentationFormat>
  <Paragraphs>77</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Islamic Finance Education Strategy</vt:lpstr>
      <vt:lpstr>Where we are?</vt:lpstr>
      <vt:lpstr>Where are we going?</vt:lpstr>
      <vt:lpstr>What are the goals?</vt:lpstr>
      <vt:lpstr>What have we done so far?</vt:lpstr>
      <vt:lpstr>What's the issue?</vt:lpstr>
      <vt:lpstr>How do we tackle the issue at hand?</vt:lpstr>
      <vt:lpstr>Educate the people?</vt:lpstr>
      <vt:lpstr>Where do we start?</vt:lpstr>
      <vt:lpstr>Educational Strategy?</vt:lpstr>
      <vt:lpstr>Continued</vt:lpstr>
      <vt:lpstr>The Start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Islamic Finance Education Strategy</dc:title>
  <dc:creator>Mohammad Waseem</dc:creator>
  <cp:lastModifiedBy>Mohamed Waseem</cp:lastModifiedBy>
  <cp:revision>16</cp:revision>
  <dcterms:created xsi:type="dcterms:W3CDTF">2018-04-15T12:03:22Z</dcterms:created>
  <dcterms:modified xsi:type="dcterms:W3CDTF">2018-04-16T14:06:20Z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